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3" r:id="rId5"/>
    <p:sldId id="264" r:id="rId6"/>
    <p:sldId id="265" r:id="rId7"/>
    <p:sldId id="266" r:id="rId8"/>
    <p:sldId id="259" r:id="rId9"/>
    <p:sldId id="270" r:id="rId10"/>
    <p:sldId id="267" r:id="rId11"/>
    <p:sldId id="268" r:id="rId12"/>
    <p:sldId id="269" r:id="rId13"/>
    <p:sldId id="272" r:id="rId14"/>
    <p:sldId id="271" r:id="rId15"/>
    <p:sldId id="261" r:id="rId16"/>
    <p:sldId id="262"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9" d="100"/>
          <a:sy n="59" d="100"/>
        </p:scale>
        <p:origin x="150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254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3302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965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42238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24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9330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29316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18042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CAD085-E8A6-8845-BD4E-CB4CCA059FC4}" type="datetimeFigureOut">
              <a:rPr lang="en-US" smtClean="0"/>
              <a:t>6/25/2025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304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t>6/25/2025</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500829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6409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t>6/25/2025</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186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Job Market Analysis Project</a:t>
            </a:r>
          </a:p>
        </p:txBody>
      </p:sp>
      <p:sp>
        <p:nvSpPr>
          <p:cNvPr id="3" name="Subtitle 2"/>
          <p:cNvSpPr>
            <a:spLocks noGrp="1"/>
          </p:cNvSpPr>
          <p:nvPr>
            <p:ph type="subTitle" idx="1"/>
          </p:nvPr>
        </p:nvSpPr>
        <p:spPr/>
        <p:txBody>
          <a:bodyPr>
            <a:normAutofit/>
          </a:bodyPr>
          <a:lstStyle/>
          <a:p>
            <a:r>
              <a:rPr lang="en-US" sz="2000" dirty="0">
                <a:solidFill>
                  <a:schemeClr val="tx1"/>
                </a:solidFill>
                <a:latin typeface="Aptos" panose="020B0004020202020204" pitchFamily="34" charset="0"/>
                <a:ea typeface="Calibri Light" panose="020F0302020204030204" pitchFamily="34" charset="0"/>
                <a:cs typeface="Calibri Light" panose="020F0302020204030204" pitchFamily="34" charset="0"/>
              </a:rPr>
              <a:t>PROJECT ID: </a:t>
            </a:r>
            <a:r>
              <a:rPr lang="en-US" sz="2000" i="0" dirty="0">
                <a:solidFill>
                  <a:schemeClr val="tx1"/>
                </a:solidFill>
                <a:effectLst/>
                <a:latin typeface="Aptos" panose="020B0004020202020204" pitchFamily="34" charset="0"/>
                <a:ea typeface="Calibri Light" panose="020F0302020204030204" pitchFamily="34" charset="0"/>
                <a:cs typeface="Calibri Light" panose="020F0302020204030204" pitchFamily="34" charset="0"/>
              </a:rPr>
              <a:t>PRDA – 04</a:t>
            </a:r>
            <a:endParaRPr lang="en-US" sz="2000" dirty="0">
              <a:solidFill>
                <a:schemeClr val="tx1"/>
              </a:solidFill>
              <a:latin typeface="Aptos" panose="020B0004020202020204" pitchFamily="34" charset="0"/>
              <a:ea typeface="Calibri Light" panose="020F0302020204030204" pitchFamily="34" charset="0"/>
              <a:cs typeface="Calibri Light" panose="020F0302020204030204" pitchFamily="34" charset="0"/>
            </a:endParaRPr>
          </a:p>
        </p:txBody>
      </p:sp>
      <p:pic>
        <p:nvPicPr>
          <p:cNvPr id="21" name="Audio 20">
            <a:hlinkClick r:id="" action="ppaction://media"/>
            <a:extLst>
              <a:ext uri="{FF2B5EF4-FFF2-40B4-BE49-F238E27FC236}">
                <a16:creationId xmlns:a16="http://schemas.microsoft.com/office/drawing/2014/main" id="{A4EC740F-E2F4-8696-ED79-1834D21011A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3511"/>
    </mc:Choice>
    <mc:Fallback xmlns="">
      <p:transition spd="slow" advTm="33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blue rectangular bars&#10;&#10;AI-generated content may be incorrect.">
            <a:extLst>
              <a:ext uri="{FF2B5EF4-FFF2-40B4-BE49-F238E27FC236}">
                <a16:creationId xmlns:a16="http://schemas.microsoft.com/office/drawing/2014/main" id="{B007752D-7B7E-E6DA-C9C3-93F8B94EC731}"/>
              </a:ext>
            </a:extLst>
          </p:cNvPr>
          <p:cNvPicPr>
            <a:picLocks noGrp="1" noChangeAspect="1"/>
          </p:cNvPicPr>
          <p:nvPr>
            <p:ph idx="1"/>
          </p:nvPr>
        </p:nvPicPr>
        <p:blipFill>
          <a:blip r:embed="rId4"/>
          <a:stretch>
            <a:fillRect/>
          </a:stretch>
        </p:blipFill>
        <p:spPr>
          <a:xfrm>
            <a:off x="892629" y="1110343"/>
            <a:ext cx="7500257" cy="4278085"/>
          </a:xfrm>
        </p:spPr>
      </p:pic>
      <p:pic>
        <p:nvPicPr>
          <p:cNvPr id="9" name="Audio 8">
            <a:hlinkClick r:id="" action="ppaction://media"/>
            <a:extLst>
              <a:ext uri="{FF2B5EF4-FFF2-40B4-BE49-F238E27FC236}">
                <a16:creationId xmlns:a16="http://schemas.microsoft.com/office/drawing/2014/main" id="{7CC84D2C-D871-7324-210F-DD2204697D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184822168"/>
      </p:ext>
    </p:extLst>
  </p:cSld>
  <p:clrMapOvr>
    <a:masterClrMapping/>
  </p:clrMapOvr>
  <mc:AlternateContent xmlns:mc="http://schemas.openxmlformats.org/markup-compatibility/2006" xmlns:p14="http://schemas.microsoft.com/office/powerpoint/2010/main">
    <mc:Choice Requires="p14">
      <p:transition spd="slow" p14:dur="2000" advTm="6697"/>
    </mc:Choice>
    <mc:Fallback xmlns="">
      <p:transition spd="slow" advTm="6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pie chart with numbers and text&#10;&#10;AI-generated content may be incorrect.">
            <a:extLst>
              <a:ext uri="{FF2B5EF4-FFF2-40B4-BE49-F238E27FC236}">
                <a16:creationId xmlns:a16="http://schemas.microsoft.com/office/drawing/2014/main" id="{D86FAFD4-F5D3-783D-7FDF-64764D231195}"/>
              </a:ext>
            </a:extLst>
          </p:cNvPr>
          <p:cNvPicPr>
            <a:picLocks noChangeAspect="1"/>
          </p:cNvPicPr>
          <p:nvPr/>
        </p:nvPicPr>
        <p:blipFill>
          <a:blip r:embed="rId4"/>
          <a:stretch>
            <a:fillRect/>
          </a:stretch>
        </p:blipFill>
        <p:spPr>
          <a:xfrm>
            <a:off x="0" y="826109"/>
            <a:ext cx="9144000" cy="5205782"/>
          </a:xfrm>
          <a:prstGeom prst="rect">
            <a:avLst/>
          </a:prstGeom>
        </p:spPr>
      </p:pic>
      <p:pic>
        <p:nvPicPr>
          <p:cNvPr id="9" name="Audio 8">
            <a:hlinkClick r:id="" action="ppaction://media"/>
            <a:extLst>
              <a:ext uri="{FF2B5EF4-FFF2-40B4-BE49-F238E27FC236}">
                <a16:creationId xmlns:a16="http://schemas.microsoft.com/office/drawing/2014/main" id="{51A5A1A9-8877-F97A-4305-3E39CCDBA1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023945485"/>
      </p:ext>
    </p:extLst>
  </p:cSld>
  <p:clrMapOvr>
    <a:masterClrMapping/>
  </p:clrMapOvr>
  <mc:AlternateContent xmlns:mc="http://schemas.openxmlformats.org/markup-compatibility/2006" xmlns:p14="http://schemas.microsoft.com/office/powerpoint/2010/main">
    <mc:Choice Requires="p14">
      <p:transition spd="slow" p14:dur="2000" advTm="3867"/>
    </mc:Choice>
    <mc:Fallback xmlns="">
      <p:transition spd="slow" advTm="3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blue bars&#10;&#10;AI-generated content may be incorrect.">
            <a:extLst>
              <a:ext uri="{FF2B5EF4-FFF2-40B4-BE49-F238E27FC236}">
                <a16:creationId xmlns:a16="http://schemas.microsoft.com/office/drawing/2014/main" id="{243C6365-0D95-60F2-31FC-62CFB5BA0758}"/>
              </a:ext>
            </a:extLst>
          </p:cNvPr>
          <p:cNvPicPr>
            <a:picLocks noGrp="1" noChangeAspect="1"/>
          </p:cNvPicPr>
          <p:nvPr>
            <p:ph idx="1"/>
          </p:nvPr>
        </p:nvPicPr>
        <p:blipFill>
          <a:blip r:embed="rId4"/>
          <a:stretch>
            <a:fillRect/>
          </a:stretch>
        </p:blipFill>
        <p:spPr>
          <a:xfrm>
            <a:off x="838199" y="870857"/>
            <a:ext cx="7777771" cy="4604657"/>
          </a:xfrm>
        </p:spPr>
      </p:pic>
      <p:pic>
        <p:nvPicPr>
          <p:cNvPr id="9" name="Audio 8">
            <a:hlinkClick r:id="" action="ppaction://media"/>
            <a:extLst>
              <a:ext uri="{FF2B5EF4-FFF2-40B4-BE49-F238E27FC236}">
                <a16:creationId xmlns:a16="http://schemas.microsoft.com/office/drawing/2014/main" id="{39FB2399-32F8-83C9-9BE6-8AE78FC59D9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965543131"/>
      </p:ext>
    </p:extLst>
  </p:cSld>
  <p:clrMapOvr>
    <a:masterClrMapping/>
  </p:clrMapOvr>
  <mc:AlternateContent xmlns:mc="http://schemas.openxmlformats.org/markup-compatibility/2006" xmlns:p14="http://schemas.microsoft.com/office/powerpoint/2010/main">
    <mc:Choice Requires="p14">
      <p:transition spd="slow" p14:dur="2000" advTm="4673"/>
    </mc:Choice>
    <mc:Fallback xmlns="">
      <p:transition spd="slow" advTm="4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yellow squares with black text&#10;&#10;AI-generated content may be incorrect.">
            <a:extLst>
              <a:ext uri="{FF2B5EF4-FFF2-40B4-BE49-F238E27FC236}">
                <a16:creationId xmlns:a16="http://schemas.microsoft.com/office/drawing/2014/main" id="{69ED453B-B0FC-09EE-6D38-77D456D23E4A}"/>
              </a:ext>
            </a:extLst>
          </p:cNvPr>
          <p:cNvPicPr>
            <a:picLocks noGrp="1" noChangeAspect="1"/>
          </p:cNvPicPr>
          <p:nvPr>
            <p:ph idx="1"/>
          </p:nvPr>
        </p:nvPicPr>
        <p:blipFill>
          <a:blip r:embed="rId4"/>
          <a:stretch>
            <a:fillRect/>
          </a:stretch>
        </p:blipFill>
        <p:spPr>
          <a:xfrm>
            <a:off x="849085" y="1138692"/>
            <a:ext cx="7511143" cy="4826679"/>
          </a:xfrm>
        </p:spPr>
      </p:pic>
      <p:pic>
        <p:nvPicPr>
          <p:cNvPr id="9" name="Audio 8">
            <a:hlinkClick r:id="" action="ppaction://media"/>
            <a:extLst>
              <a:ext uri="{FF2B5EF4-FFF2-40B4-BE49-F238E27FC236}">
                <a16:creationId xmlns:a16="http://schemas.microsoft.com/office/drawing/2014/main" id="{A5D2F81C-F106-670F-5069-68277D8748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630541751"/>
      </p:ext>
    </p:extLst>
  </p:cSld>
  <p:clrMapOvr>
    <a:masterClrMapping/>
  </p:clrMapOvr>
  <mc:AlternateContent xmlns:mc="http://schemas.openxmlformats.org/markup-compatibility/2006" xmlns:p14="http://schemas.microsoft.com/office/powerpoint/2010/main">
    <mc:Choice Requires="p14">
      <p:transition spd="slow" p14:dur="2000" advTm="19897"/>
    </mc:Choice>
    <mc:Fallback xmlns="">
      <p:transition spd="slow" advTm="19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2F408-AD78-D313-40E2-2B1A2117F25A}"/>
              </a:ext>
            </a:extLst>
          </p:cNvPr>
          <p:cNvSpPr>
            <a:spLocks noGrp="1"/>
          </p:cNvSpPr>
          <p:nvPr>
            <p:ph type="title"/>
          </p:nvPr>
        </p:nvSpPr>
        <p:spPr/>
        <p:txBody>
          <a:bodyPr/>
          <a:lstStyle/>
          <a:p>
            <a:r>
              <a:rPr lang="en-IN" dirty="0"/>
              <a:t>Key Insights</a:t>
            </a:r>
          </a:p>
        </p:txBody>
      </p:sp>
      <p:sp>
        <p:nvSpPr>
          <p:cNvPr id="3" name="Content Placeholder 2">
            <a:extLst>
              <a:ext uri="{FF2B5EF4-FFF2-40B4-BE49-F238E27FC236}">
                <a16:creationId xmlns:a16="http://schemas.microsoft.com/office/drawing/2014/main" id="{3A6C58E4-33D5-6C30-98A8-9FF698F9F7AC}"/>
              </a:ext>
            </a:extLst>
          </p:cNvPr>
          <p:cNvSpPr>
            <a:spLocks noGrp="1"/>
          </p:cNvSpPr>
          <p:nvPr>
            <p:ph idx="1"/>
          </p:nvPr>
        </p:nvSpPr>
        <p:spPr>
          <a:xfrm>
            <a:off x="866503" y="1862668"/>
            <a:ext cx="8098972" cy="4385732"/>
          </a:xfrm>
        </p:spPr>
        <p:txBody>
          <a:bodyPr/>
          <a:lstStyle/>
          <a:p>
            <a:pPr>
              <a:buClr>
                <a:schemeClr val="tx1"/>
              </a:buClr>
              <a:buFont typeface="Arial" panose="020B0604020202020204" pitchFamily="34" charset="0"/>
              <a:buChar char="•"/>
            </a:pPr>
            <a:r>
              <a:rPr lang="en-IN" dirty="0"/>
              <a:t> State with most number of data oriented jobs is California.</a:t>
            </a:r>
          </a:p>
          <a:p>
            <a:pPr>
              <a:buClr>
                <a:schemeClr val="tx1"/>
              </a:buClr>
              <a:buFont typeface="Arial" panose="020B0604020202020204" pitchFamily="34" charset="0"/>
              <a:buChar char="•"/>
            </a:pPr>
            <a:r>
              <a:rPr lang="en-IN" dirty="0"/>
              <a:t> Biotech &amp; Pharmaceuticals is the top industry with most Data Scientist jobs.</a:t>
            </a:r>
          </a:p>
          <a:p>
            <a:pPr>
              <a:buClr>
                <a:schemeClr val="tx1"/>
              </a:buClr>
              <a:buFont typeface="Arial" panose="020B0604020202020204" pitchFamily="34" charset="0"/>
              <a:buChar char="•"/>
            </a:pPr>
            <a:r>
              <a:rPr lang="en-IN" dirty="0"/>
              <a:t> MassMutual is the company with most job openings.</a:t>
            </a:r>
          </a:p>
          <a:p>
            <a:pPr>
              <a:buClr>
                <a:schemeClr val="tx1"/>
              </a:buClr>
              <a:buFont typeface="Arial" panose="020B0604020202020204" pitchFamily="34" charset="0"/>
              <a:buChar char="•"/>
            </a:pPr>
            <a:r>
              <a:rPr lang="en-IN" dirty="0"/>
              <a:t> </a:t>
            </a:r>
            <a:r>
              <a:rPr lang="en-US" dirty="0"/>
              <a:t>Most in-demand role: Data Scientist.</a:t>
            </a:r>
          </a:p>
          <a:p>
            <a:pPr>
              <a:buClr>
                <a:schemeClr val="tx1"/>
              </a:buClr>
              <a:buFont typeface="Arial" panose="020B0604020202020204" pitchFamily="34" charset="0"/>
              <a:buChar char="•"/>
            </a:pPr>
            <a:r>
              <a:rPr lang="en-IN" dirty="0"/>
              <a:t> Director is the Job-title with Highest Salary.</a:t>
            </a:r>
          </a:p>
          <a:p>
            <a:pPr>
              <a:buClr>
                <a:schemeClr val="tx1"/>
              </a:buClr>
              <a:buFont typeface="Arial" panose="020B0604020202020204" pitchFamily="34" charset="0"/>
              <a:buChar char="•"/>
            </a:pPr>
            <a:r>
              <a:rPr lang="en-IN" dirty="0"/>
              <a:t> </a:t>
            </a:r>
            <a:r>
              <a:rPr lang="en-US" dirty="0"/>
              <a:t>Top 3 skills: Python, SQL, Excel.</a:t>
            </a:r>
          </a:p>
          <a:p>
            <a:pPr>
              <a:buClr>
                <a:schemeClr val="tx1"/>
              </a:buClr>
              <a:buFont typeface="Arial" panose="020B0604020202020204" pitchFamily="34" charset="0"/>
              <a:buChar char="•"/>
            </a:pPr>
            <a:r>
              <a:rPr lang="en-US" dirty="0"/>
              <a:t> California offers the highest average salaries.</a:t>
            </a:r>
          </a:p>
          <a:p>
            <a:pPr>
              <a:buClr>
                <a:schemeClr val="tx1"/>
              </a:buClr>
              <a:buFont typeface="Arial" panose="020B0604020202020204" pitchFamily="34" charset="0"/>
              <a:buChar char="•"/>
            </a:pPr>
            <a:r>
              <a:rPr lang="en-US" dirty="0"/>
              <a:t> PhD holders have higher chance of earning higher salary than Master degree   holders</a:t>
            </a:r>
          </a:p>
          <a:p>
            <a:pPr>
              <a:buClr>
                <a:schemeClr val="tx1"/>
              </a:buClr>
              <a:buFont typeface="Arial" panose="020B0604020202020204" pitchFamily="34" charset="0"/>
              <a:buChar char="•"/>
            </a:pPr>
            <a:r>
              <a:rPr lang="en-US" dirty="0"/>
              <a:t> Clear trend of higher salary in tech-centric states.</a:t>
            </a:r>
          </a:p>
          <a:p>
            <a:pPr>
              <a:buClr>
                <a:schemeClr val="tx1"/>
              </a:buClr>
              <a:buFont typeface="Arial" panose="020B0604020202020204" pitchFamily="34" charset="0"/>
              <a:buChar char="•"/>
            </a:pPr>
            <a:endParaRPr lang="en-IN" dirty="0"/>
          </a:p>
        </p:txBody>
      </p:sp>
      <p:pic>
        <p:nvPicPr>
          <p:cNvPr id="10" name="Audio 9">
            <a:hlinkClick r:id="" action="ppaction://media"/>
            <a:extLst>
              <a:ext uri="{FF2B5EF4-FFF2-40B4-BE49-F238E27FC236}">
                <a16:creationId xmlns:a16="http://schemas.microsoft.com/office/drawing/2014/main" id="{2FCC4592-14B0-4B42-CD03-15D283628A8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298768125"/>
      </p:ext>
    </p:extLst>
  </p:cSld>
  <p:clrMapOvr>
    <a:masterClrMapping/>
  </p:clrMapOvr>
  <mc:AlternateContent xmlns:mc="http://schemas.openxmlformats.org/markup-compatibility/2006" xmlns:p14="http://schemas.microsoft.com/office/powerpoint/2010/main">
    <mc:Choice Requires="p14">
      <p:transition spd="slow" p14:dur="2000" advTm="42375"/>
    </mc:Choice>
    <mc:Fallback xmlns="">
      <p:transition spd="slow" advTm="42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Recommendations</a:t>
            </a:r>
          </a:p>
        </p:txBody>
      </p:sp>
      <p:sp>
        <p:nvSpPr>
          <p:cNvPr id="6" name="Content Placeholder 5">
            <a:extLst>
              <a:ext uri="{FF2B5EF4-FFF2-40B4-BE49-F238E27FC236}">
                <a16:creationId xmlns:a16="http://schemas.microsoft.com/office/drawing/2014/main" id="{C399015E-39D6-BA3C-940F-B5B1A217193A}"/>
              </a:ext>
            </a:extLst>
          </p:cNvPr>
          <p:cNvSpPr>
            <a:spLocks noGrp="1"/>
          </p:cNvSpPr>
          <p:nvPr>
            <p:ph idx="1"/>
          </p:nvPr>
        </p:nvSpPr>
        <p:spPr>
          <a:xfrm>
            <a:off x="822959" y="2139696"/>
            <a:ext cx="7543801" cy="3978074"/>
          </a:xfrm>
        </p:spPr>
        <p:txBody>
          <a:bodyPr>
            <a:normAutofit fontScale="92500" lnSpcReduction="10000"/>
          </a:bodyPr>
          <a:lstStyle/>
          <a:p>
            <a:pPr>
              <a:buClr>
                <a:schemeClr val="tx1"/>
              </a:buClr>
              <a:buFont typeface="Arial" panose="020B0604020202020204" pitchFamily="34" charset="0"/>
              <a:buChar char="•"/>
            </a:pPr>
            <a:r>
              <a:rPr lang="en-US" dirty="0"/>
              <a:t> Based on the analysis, Python, SQL, Excel, and Tableau are among the most in-demand skills across job roles. Upskill teams or job seekers in these tools to match market demand.</a:t>
            </a:r>
          </a:p>
          <a:p>
            <a:pPr>
              <a:buClr>
                <a:schemeClr val="tx1"/>
              </a:buClr>
              <a:buFont typeface="Arial" panose="020B0604020202020204" pitchFamily="34" charset="0"/>
              <a:buChar char="•"/>
            </a:pPr>
            <a:r>
              <a:rPr lang="en-US" dirty="0"/>
              <a:t> States like California, Illinois and Massachusetts offer higher average salaries and have a greater concentration of job postings. Prioritize hiring efforts or job applications in these high-demand states.</a:t>
            </a:r>
          </a:p>
          <a:p>
            <a:pPr>
              <a:buClr>
                <a:schemeClr val="tx1"/>
              </a:buClr>
              <a:buFont typeface="Arial" panose="020B0604020202020204" pitchFamily="34" charset="0"/>
              <a:buChar char="•"/>
            </a:pPr>
            <a:r>
              <a:rPr lang="en-US" dirty="0"/>
              <a:t> “Data Scientist” and “Data Engineer” are the most frequently posted roles. For companies, tailor job descriptions and training programs toward these roles. For job seekers, focus resume and learning paths accordingly.</a:t>
            </a:r>
          </a:p>
          <a:p>
            <a:pPr>
              <a:buClr>
                <a:schemeClr val="tx1"/>
              </a:buClr>
              <a:buFont typeface="Arial" panose="020B0604020202020204" pitchFamily="34" charset="0"/>
              <a:buChar char="•"/>
            </a:pPr>
            <a:r>
              <a:rPr lang="en-US" dirty="0"/>
              <a:t> Biotech &amp; Pharmaceuticals industry has the highest number of job postings, followed by Computer Hardware &amp; Software and Insurance Carriers. Align industry partnerships, project experience, or job applications toward these sectors.</a:t>
            </a:r>
            <a:endParaRPr lang="en-IN" dirty="0"/>
          </a:p>
        </p:txBody>
      </p:sp>
      <p:pic>
        <p:nvPicPr>
          <p:cNvPr id="12" name="Audio 11">
            <a:hlinkClick r:id="" action="ppaction://media"/>
            <a:extLst>
              <a:ext uri="{FF2B5EF4-FFF2-40B4-BE49-F238E27FC236}">
                <a16:creationId xmlns:a16="http://schemas.microsoft.com/office/drawing/2014/main" id="{D223FE52-A93C-8041-28E3-E398F45B426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7479"/>
    </mc:Choice>
    <mc:Fallback xmlns="">
      <p:transition spd="slow" advTm="4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a:xfrm>
            <a:off x="822959" y="2172353"/>
            <a:ext cx="7543801" cy="3343608"/>
          </a:xfrm>
        </p:spPr>
        <p:txBody>
          <a:bodyPr>
            <a:normAutofit/>
          </a:bodyPr>
          <a:lstStyle/>
          <a:p>
            <a:pPr>
              <a:buClr>
                <a:schemeClr val="tx1"/>
              </a:buClr>
              <a:buFont typeface="Arial" panose="020B0604020202020204" pitchFamily="34" charset="0"/>
              <a:buChar char="•"/>
            </a:pPr>
            <a:r>
              <a:rPr lang="en-US" dirty="0"/>
              <a:t> Used MySQL for data analysis.</a:t>
            </a:r>
          </a:p>
          <a:p>
            <a:pPr>
              <a:buClr>
                <a:schemeClr val="tx1"/>
              </a:buClr>
              <a:buFont typeface="Arial" panose="020B0604020202020204" pitchFamily="34" charset="0"/>
              <a:buChar char="•"/>
            </a:pPr>
            <a:r>
              <a:rPr lang="en-US" dirty="0"/>
              <a:t> Performed detailed data visualization using Power BI.</a:t>
            </a:r>
          </a:p>
          <a:p>
            <a:pPr>
              <a:buClr>
                <a:schemeClr val="tx1"/>
              </a:buClr>
              <a:buFont typeface="Arial" panose="020B0604020202020204" pitchFamily="34" charset="0"/>
              <a:buChar char="•"/>
            </a:pPr>
            <a:r>
              <a:rPr lang="en-US" dirty="0"/>
              <a:t> Analyzed patterns in skills, salary ranges, job roles, education, industries, and locations.</a:t>
            </a:r>
            <a:endParaRPr lang="en-IN" dirty="0"/>
          </a:p>
          <a:p>
            <a:pPr>
              <a:buClr>
                <a:schemeClr val="tx1"/>
              </a:buClr>
              <a:buFont typeface="Arial" panose="020B0604020202020204" pitchFamily="34" charset="0"/>
              <a:buChar char="•"/>
            </a:pPr>
            <a:r>
              <a:rPr lang="en-IN" dirty="0"/>
              <a:t> </a:t>
            </a:r>
            <a:r>
              <a:rPr dirty="0"/>
              <a:t>This analysis provides valuable insights into the current job market trends for data-related roles. Power BI helped in visualizing the impact of location, skills, and job role on salaries and demand.</a:t>
            </a:r>
          </a:p>
          <a:p>
            <a:endParaRPr dirty="0"/>
          </a:p>
        </p:txBody>
      </p:sp>
      <p:pic>
        <p:nvPicPr>
          <p:cNvPr id="18" name="Audio 17">
            <a:hlinkClick r:id="" action="ppaction://media"/>
            <a:extLst>
              <a:ext uri="{FF2B5EF4-FFF2-40B4-BE49-F238E27FC236}">
                <a16:creationId xmlns:a16="http://schemas.microsoft.com/office/drawing/2014/main" id="{167D27C6-3348-3A70-9367-CC090A23578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3235"/>
    </mc:Choice>
    <mc:Fallback xmlns="">
      <p:transition spd="slow" advTm="33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Project Overview</a:t>
            </a:r>
          </a:p>
        </p:txBody>
      </p:sp>
      <p:sp>
        <p:nvSpPr>
          <p:cNvPr id="3" name="Content Placeholder 2"/>
          <p:cNvSpPr>
            <a:spLocks noGrp="1"/>
          </p:cNvSpPr>
          <p:nvPr>
            <p:ph idx="1"/>
          </p:nvPr>
        </p:nvSpPr>
        <p:spPr>
          <a:xfrm>
            <a:off x="822959" y="2161466"/>
            <a:ext cx="7543801" cy="3321837"/>
          </a:xfrm>
        </p:spPr>
        <p:txBody>
          <a:bodyPr/>
          <a:lstStyle/>
          <a:p>
            <a:r>
              <a:rPr dirty="0"/>
              <a:t>• Objective: Analyze job market data to derive key insights into job roles, skills, and salary trends.</a:t>
            </a:r>
          </a:p>
          <a:p>
            <a:r>
              <a:rPr dirty="0"/>
              <a:t>• Tools Used: MySQL, Power BI, Excel.</a:t>
            </a:r>
          </a:p>
          <a:p>
            <a:r>
              <a:rPr dirty="0"/>
              <a:t>• Dataset: Cleaned and transformed data of job listings including roles, salaries, locations, and required skills</a:t>
            </a:r>
            <a:r>
              <a:rPr lang="en-IN" dirty="0"/>
              <a:t> etc</a:t>
            </a:r>
            <a:r>
              <a:rPr dirty="0"/>
              <a:t>.</a:t>
            </a:r>
          </a:p>
          <a:p>
            <a:r>
              <a:rPr dirty="0"/>
              <a:t>• Focus: Data-related roles such as Data Scientist, Data Analyst, Data Engineer, etc.</a:t>
            </a:r>
          </a:p>
        </p:txBody>
      </p:sp>
      <p:pic>
        <p:nvPicPr>
          <p:cNvPr id="13" name="Audio 12">
            <a:hlinkClick r:id="" action="ppaction://media"/>
            <a:extLst>
              <a:ext uri="{FF2B5EF4-FFF2-40B4-BE49-F238E27FC236}">
                <a16:creationId xmlns:a16="http://schemas.microsoft.com/office/drawing/2014/main" id="{F9089B6C-1CEB-D93F-61B2-5072A0A9B3C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3451"/>
    </mc:Choice>
    <mc:Fallback xmlns="">
      <p:transition spd="slow" advTm="23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Cleaning &amp; Transformation</a:t>
            </a:r>
          </a:p>
        </p:txBody>
      </p:sp>
      <p:sp>
        <p:nvSpPr>
          <p:cNvPr id="3" name="Content Placeholder 2"/>
          <p:cNvSpPr>
            <a:spLocks noGrp="1"/>
          </p:cNvSpPr>
          <p:nvPr>
            <p:ph idx="1"/>
          </p:nvPr>
        </p:nvSpPr>
        <p:spPr>
          <a:xfrm>
            <a:off x="822960" y="2368249"/>
            <a:ext cx="7543801" cy="1888066"/>
          </a:xfrm>
        </p:spPr>
        <p:txBody>
          <a:bodyPr/>
          <a:lstStyle/>
          <a:p>
            <a:r>
              <a:rPr dirty="0"/>
              <a:t>• Handled non-null values represented as '</a:t>
            </a:r>
            <a:r>
              <a:rPr dirty="0" err="1"/>
              <a:t>na</a:t>
            </a:r>
            <a:r>
              <a:rPr dirty="0"/>
              <a:t>' and '-1'.</a:t>
            </a:r>
          </a:p>
          <a:p>
            <a:r>
              <a:rPr dirty="0"/>
              <a:t>• Extracted salary ranges and computed average salary.</a:t>
            </a:r>
          </a:p>
          <a:p>
            <a:r>
              <a:rPr dirty="0"/>
              <a:t>• Standardized job titles and other categorical fields.</a:t>
            </a:r>
          </a:p>
        </p:txBody>
      </p:sp>
      <p:pic>
        <p:nvPicPr>
          <p:cNvPr id="13" name="Audio 12">
            <a:hlinkClick r:id="" action="ppaction://media"/>
            <a:extLst>
              <a:ext uri="{FF2B5EF4-FFF2-40B4-BE49-F238E27FC236}">
                <a16:creationId xmlns:a16="http://schemas.microsoft.com/office/drawing/2014/main" id="{37027EA0-2EE2-B7F3-0FF8-9DDB218CB46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725"/>
    </mc:Choice>
    <mc:Fallback xmlns="">
      <p:transition spd="slow" advTm="21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3033-60E6-2E22-5436-37DC982501FC}"/>
              </a:ext>
            </a:extLst>
          </p:cNvPr>
          <p:cNvSpPr>
            <a:spLocks noGrp="1"/>
          </p:cNvSpPr>
          <p:nvPr>
            <p:ph type="title"/>
          </p:nvPr>
        </p:nvSpPr>
        <p:spPr/>
        <p:txBody>
          <a:bodyPr/>
          <a:lstStyle/>
          <a:p>
            <a:r>
              <a:rPr lang="en-IN" dirty="0"/>
              <a:t>Data Preparation &amp; Analysis using MySQL</a:t>
            </a:r>
          </a:p>
        </p:txBody>
      </p:sp>
      <p:sp>
        <p:nvSpPr>
          <p:cNvPr id="4" name="Rectangle 1">
            <a:extLst>
              <a:ext uri="{FF2B5EF4-FFF2-40B4-BE49-F238E27FC236}">
                <a16:creationId xmlns:a16="http://schemas.microsoft.com/office/drawing/2014/main" id="{763931C5-C71A-2C42-6850-FB199D1D0B7F}"/>
              </a:ext>
            </a:extLst>
          </p:cNvPr>
          <p:cNvSpPr>
            <a:spLocks noGrp="1" noChangeArrowheads="1"/>
          </p:cNvSpPr>
          <p:nvPr>
            <p:ph idx="1"/>
          </p:nvPr>
        </p:nvSpPr>
        <p:spPr bwMode="auto">
          <a:xfrm>
            <a:off x="822960" y="2259601"/>
            <a:ext cx="721069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rPr>
              <a:t> Connected to MySQL database using MySQL Workbench</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rPr>
              <a:t> Handled special placeholder values like </a:t>
            </a:r>
            <a:r>
              <a:rPr kumimoji="0" lang="en-US" altLang="en-US" sz="16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rPr>
              <a:t>'</a:t>
            </a:r>
            <a:r>
              <a:rPr kumimoji="0" lang="en-US" altLang="en-US" sz="1600" b="0" i="0" u="none" strike="noStrike" cap="none" normalizeH="0" baseline="0" dirty="0" err="1">
                <a:ln>
                  <a:noFill/>
                </a:ln>
                <a:solidFill>
                  <a:schemeClr val="tx1"/>
                </a:solidFill>
                <a:effectLst/>
                <a:ea typeface="Calibri Light" panose="020F0302020204030204" pitchFamily="34" charset="0"/>
                <a:cs typeface="Calibri Light" panose="020F0302020204030204" pitchFamily="34" charset="0"/>
              </a:rPr>
              <a:t>na</a:t>
            </a:r>
            <a:r>
              <a:rPr kumimoji="0" lang="en-US" altLang="en-US" sz="16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rPr>
              <a:t>' and -1</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rPr>
              <a:t> Cleaned the dataset for null-like values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rPr>
              <a:t> Extracted data for specific job roles (e.g., Data Scientist)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rPr>
              <a:t> Grouped data by industry and location</a:t>
            </a:r>
            <a:r>
              <a:rPr lang="en-US" altLang="en-US" sz="1800" dirty="0">
                <a:solidFill>
                  <a:schemeClr val="tx1"/>
                </a:solidFill>
                <a:ea typeface="Calibri Light" panose="020F0302020204030204" pitchFamily="34" charset="0"/>
                <a:cs typeface="Calibri Light" panose="020F0302020204030204" pitchFamily="34" charset="0"/>
              </a:rPr>
              <a:t> features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ea typeface="Calibri Light" panose="020F0302020204030204" pitchFamily="34" charset="0"/>
                <a:cs typeface="Calibri Light" panose="020F0302020204030204" pitchFamily="34" charset="0"/>
              </a:rPr>
              <a:t> Created filtered CSVs from query results for easy visualization </a:t>
            </a:r>
          </a:p>
        </p:txBody>
      </p:sp>
      <p:pic>
        <p:nvPicPr>
          <p:cNvPr id="10" name="Audio 9">
            <a:hlinkClick r:id="" action="ppaction://media"/>
            <a:extLst>
              <a:ext uri="{FF2B5EF4-FFF2-40B4-BE49-F238E27FC236}">
                <a16:creationId xmlns:a16="http://schemas.microsoft.com/office/drawing/2014/main" id="{596DEEAE-E767-4F49-F21A-34D1C6BF288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96554723"/>
      </p:ext>
    </p:extLst>
  </p:cSld>
  <p:clrMapOvr>
    <a:masterClrMapping/>
  </p:clrMapOvr>
  <mc:AlternateContent xmlns:mc="http://schemas.openxmlformats.org/markup-compatibility/2006" xmlns:p14="http://schemas.microsoft.com/office/powerpoint/2010/main">
    <mc:Choice Requires="p14">
      <p:transition spd="slow" p14:dur="2000" advTm="27258"/>
    </mc:Choice>
    <mc:Fallback xmlns="">
      <p:transition spd="slow" advTm="27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0BA7F6C6-C29D-3A44-CC51-186A4D50E9D2}"/>
              </a:ext>
            </a:extLst>
          </p:cNvPr>
          <p:cNvPicPr>
            <a:picLocks noChangeAspect="1"/>
          </p:cNvPicPr>
          <p:nvPr/>
        </p:nvPicPr>
        <p:blipFill>
          <a:blip r:embed="rId4"/>
          <a:stretch>
            <a:fillRect/>
          </a:stretch>
        </p:blipFill>
        <p:spPr>
          <a:xfrm>
            <a:off x="0" y="827314"/>
            <a:ext cx="9144000" cy="4256315"/>
          </a:xfrm>
          <a:prstGeom prst="rect">
            <a:avLst/>
          </a:prstGeom>
        </p:spPr>
      </p:pic>
      <p:pic>
        <p:nvPicPr>
          <p:cNvPr id="9" name="Audio 8">
            <a:hlinkClick r:id="" action="ppaction://media"/>
            <a:extLst>
              <a:ext uri="{FF2B5EF4-FFF2-40B4-BE49-F238E27FC236}">
                <a16:creationId xmlns:a16="http://schemas.microsoft.com/office/drawing/2014/main" id="{CBD4D929-DAB5-3AE6-A1DB-7151C4183D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488737327"/>
      </p:ext>
    </p:extLst>
  </p:cSld>
  <p:clrMapOvr>
    <a:masterClrMapping/>
  </p:clrMapOvr>
  <mc:AlternateContent xmlns:mc="http://schemas.openxmlformats.org/markup-compatibility/2006" xmlns:p14="http://schemas.microsoft.com/office/powerpoint/2010/main">
    <mc:Choice Requires="p14">
      <p:transition spd="slow" p14:dur="2000" advTm="15727"/>
    </mc:Choice>
    <mc:Fallback xmlns="">
      <p:transition spd="slow" advTm="15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code&#10;&#10;AI-generated content may be incorrect.">
            <a:extLst>
              <a:ext uri="{FF2B5EF4-FFF2-40B4-BE49-F238E27FC236}">
                <a16:creationId xmlns:a16="http://schemas.microsoft.com/office/drawing/2014/main" id="{2C25BB74-708D-3098-BF38-85100F33D84D}"/>
              </a:ext>
            </a:extLst>
          </p:cNvPr>
          <p:cNvPicPr>
            <a:picLocks noChangeAspect="1"/>
          </p:cNvPicPr>
          <p:nvPr/>
        </p:nvPicPr>
        <p:blipFill>
          <a:blip r:embed="rId4"/>
          <a:stretch>
            <a:fillRect/>
          </a:stretch>
        </p:blipFill>
        <p:spPr>
          <a:xfrm>
            <a:off x="0" y="827314"/>
            <a:ext cx="9144000" cy="4071257"/>
          </a:xfrm>
          <a:prstGeom prst="rect">
            <a:avLst/>
          </a:prstGeom>
        </p:spPr>
      </p:pic>
      <p:pic>
        <p:nvPicPr>
          <p:cNvPr id="9" name="Audio 8">
            <a:hlinkClick r:id="" action="ppaction://media"/>
            <a:extLst>
              <a:ext uri="{FF2B5EF4-FFF2-40B4-BE49-F238E27FC236}">
                <a16:creationId xmlns:a16="http://schemas.microsoft.com/office/drawing/2014/main" id="{84E3D412-C45D-07B7-1BF7-3A648761859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531731794"/>
      </p:ext>
    </p:extLst>
  </p:cSld>
  <p:clrMapOvr>
    <a:masterClrMapping/>
  </p:clrMapOvr>
  <mc:AlternateContent xmlns:mc="http://schemas.openxmlformats.org/markup-compatibility/2006" xmlns:p14="http://schemas.microsoft.com/office/powerpoint/2010/main">
    <mc:Choice Requires="p14">
      <p:transition spd="slow" p14:dur="2000" advTm="9107"/>
    </mc:Choice>
    <mc:Fallback xmlns="">
      <p:transition spd="slow" advTm="9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ode&#10;&#10;AI-generated content may be incorrect.">
            <a:extLst>
              <a:ext uri="{FF2B5EF4-FFF2-40B4-BE49-F238E27FC236}">
                <a16:creationId xmlns:a16="http://schemas.microsoft.com/office/drawing/2014/main" id="{B93C4760-BB34-8F70-C8CA-4B0559E0B5A4}"/>
              </a:ext>
            </a:extLst>
          </p:cNvPr>
          <p:cNvPicPr>
            <a:picLocks noChangeAspect="1"/>
          </p:cNvPicPr>
          <p:nvPr/>
        </p:nvPicPr>
        <p:blipFill>
          <a:blip r:embed="rId4"/>
          <a:stretch>
            <a:fillRect/>
          </a:stretch>
        </p:blipFill>
        <p:spPr>
          <a:xfrm>
            <a:off x="0" y="805543"/>
            <a:ext cx="9144000" cy="4517571"/>
          </a:xfrm>
          <a:prstGeom prst="rect">
            <a:avLst/>
          </a:prstGeom>
        </p:spPr>
      </p:pic>
      <p:pic>
        <p:nvPicPr>
          <p:cNvPr id="9" name="Audio 8">
            <a:hlinkClick r:id="" action="ppaction://media"/>
            <a:extLst>
              <a:ext uri="{FF2B5EF4-FFF2-40B4-BE49-F238E27FC236}">
                <a16:creationId xmlns:a16="http://schemas.microsoft.com/office/drawing/2014/main" id="{638DEA5C-BEBF-75C5-7D77-423AAA9F25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330009485"/>
      </p:ext>
    </p:extLst>
  </p:cSld>
  <p:clrMapOvr>
    <a:masterClrMapping/>
  </p:clrMapOvr>
  <mc:AlternateContent xmlns:mc="http://schemas.openxmlformats.org/markup-compatibility/2006" xmlns:p14="http://schemas.microsoft.com/office/powerpoint/2010/main">
    <mc:Choice Requires="p14">
      <p:transition spd="slow" p14:dur="2000" advTm="10533"/>
    </mc:Choice>
    <mc:Fallback xmlns="">
      <p:transition spd="slow" advTm="10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Power BI Visualizations</a:t>
            </a:r>
          </a:p>
        </p:txBody>
      </p:sp>
      <p:sp>
        <p:nvSpPr>
          <p:cNvPr id="3" name="Content Placeholder 2"/>
          <p:cNvSpPr>
            <a:spLocks noGrp="1"/>
          </p:cNvSpPr>
          <p:nvPr>
            <p:ph idx="1"/>
          </p:nvPr>
        </p:nvSpPr>
        <p:spPr>
          <a:xfrm>
            <a:off x="822959" y="2068286"/>
            <a:ext cx="7543801" cy="3800808"/>
          </a:xfrm>
        </p:spPr>
        <p:txBody>
          <a:bodyPr/>
          <a:lstStyle/>
          <a:p>
            <a:r>
              <a:rPr dirty="0"/>
              <a:t>• Job distribution by industry and job role.</a:t>
            </a:r>
          </a:p>
          <a:p>
            <a:r>
              <a:rPr dirty="0"/>
              <a:t>• Skill demand across different roles using heatmaps.</a:t>
            </a:r>
          </a:p>
          <a:p>
            <a:r>
              <a:rPr dirty="0"/>
              <a:t>• Salary trends by job location (state-wise).</a:t>
            </a:r>
          </a:p>
          <a:p>
            <a:r>
              <a:rPr dirty="0"/>
              <a:t>• Role-wise salary distribution and average salary insights.</a:t>
            </a:r>
          </a:p>
        </p:txBody>
      </p:sp>
      <p:pic>
        <p:nvPicPr>
          <p:cNvPr id="10" name="Audio 9">
            <a:hlinkClick r:id="" action="ppaction://media"/>
            <a:extLst>
              <a:ext uri="{FF2B5EF4-FFF2-40B4-BE49-F238E27FC236}">
                <a16:creationId xmlns:a16="http://schemas.microsoft.com/office/drawing/2014/main" id="{0F567FBB-BED4-7738-2883-1BDF9D847E5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7263"/>
    </mc:Choice>
    <mc:Fallback xmlns="">
      <p:transition spd="slow" advTm="27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A1AC6035-DCD0-93DF-2034-CFC49BD7385E}"/>
              </a:ext>
            </a:extLst>
          </p:cNvPr>
          <p:cNvPicPr>
            <a:picLocks noGrp="1" noChangeAspect="1"/>
          </p:cNvPicPr>
          <p:nvPr>
            <p:ph idx="1"/>
          </p:nvPr>
        </p:nvPicPr>
        <p:blipFill>
          <a:blip r:embed="rId4"/>
          <a:stretch>
            <a:fillRect/>
          </a:stretch>
        </p:blipFill>
        <p:spPr>
          <a:xfrm>
            <a:off x="724478" y="957943"/>
            <a:ext cx="7690179" cy="4482419"/>
          </a:xfrm>
        </p:spPr>
      </p:pic>
      <p:pic>
        <p:nvPicPr>
          <p:cNvPr id="9" name="Audio 8">
            <a:hlinkClick r:id="" action="ppaction://media"/>
            <a:extLst>
              <a:ext uri="{FF2B5EF4-FFF2-40B4-BE49-F238E27FC236}">
                <a16:creationId xmlns:a16="http://schemas.microsoft.com/office/drawing/2014/main" id="{ACF123BD-9E0C-F1D9-3A0C-85386C946B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592287767"/>
      </p:ext>
    </p:extLst>
  </p:cSld>
  <p:clrMapOvr>
    <a:masterClrMapping/>
  </p:clrMapOvr>
  <mc:AlternateContent xmlns:mc="http://schemas.openxmlformats.org/markup-compatibility/2006" xmlns:p14="http://schemas.microsoft.com/office/powerpoint/2010/main">
    <mc:Choice Requires="p14">
      <p:transition spd="slow" p14:dur="2000" advTm="19564"/>
    </mc:Choice>
    <mc:Fallback xmlns="">
      <p:transition spd="slow" advTm="19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224</TotalTime>
  <Words>540</Words>
  <Application>Microsoft Office PowerPoint</Application>
  <PresentationFormat>On-screen Show (4:3)</PresentationFormat>
  <Paragraphs>48</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Calibri</vt:lpstr>
      <vt:lpstr>Calibri Light</vt:lpstr>
      <vt:lpstr>Retrospect</vt:lpstr>
      <vt:lpstr>Job Market Analysis Project</vt:lpstr>
      <vt:lpstr>Project Overview</vt:lpstr>
      <vt:lpstr>Data Cleaning &amp; Transformation</vt:lpstr>
      <vt:lpstr>Data Preparation &amp; Analysis using MySQL</vt:lpstr>
      <vt:lpstr>PowerPoint Presentation</vt:lpstr>
      <vt:lpstr>PowerPoint Presentation</vt:lpstr>
      <vt:lpstr>PowerPoint Presentation</vt:lpstr>
      <vt:lpstr>Power BI Visualizations</vt:lpstr>
      <vt:lpstr>PowerPoint Presentation</vt:lpstr>
      <vt:lpstr>PowerPoint Presentation</vt:lpstr>
      <vt:lpstr>PowerPoint Presentation</vt:lpstr>
      <vt:lpstr>PowerPoint Presentation</vt:lpstr>
      <vt:lpstr>PowerPoint Presentation</vt:lpstr>
      <vt:lpstr>Key Insights</vt:lpstr>
      <vt:lpstr>Recommendations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ABIN ABRAHAM</dc:creator>
  <cp:keywords/>
  <dc:description>generated using python-pptx</dc:description>
  <cp:lastModifiedBy>ABIN ABRAHAM</cp:lastModifiedBy>
  <cp:revision>4</cp:revision>
  <dcterms:created xsi:type="dcterms:W3CDTF">2013-01-27T09:14:16Z</dcterms:created>
  <dcterms:modified xsi:type="dcterms:W3CDTF">2025-06-25T10:51:52Z</dcterms:modified>
  <cp:category/>
</cp:coreProperties>
</file>